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57" r:id="rId5"/>
    <p:sldId id="260" r:id="rId6"/>
    <p:sldId id="259" r:id="rId7"/>
    <p:sldId id="261" r:id="rId8"/>
    <p:sldId id="264" r:id="rId9"/>
    <p:sldId id="267"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C0E7954-F6F2-4200-80FC-1DB2EB19C38F}" type="datetimeFigureOut">
              <a:rPr lang="en-US" smtClean="0"/>
              <a:t>9/23/2020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0F2F990-7EB6-4F32-8917-B4C9A83A1FC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0E7954-F6F2-4200-80FC-1DB2EB19C38F}"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2F990-7EB6-4F32-8917-B4C9A83A1FC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0E7954-F6F2-4200-80FC-1DB2EB19C38F}"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2F990-7EB6-4F32-8917-B4C9A83A1FC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0E7954-F6F2-4200-80FC-1DB2EB19C38F}"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2F990-7EB6-4F32-8917-B4C9A83A1FCD}"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0E7954-F6F2-4200-80FC-1DB2EB19C38F}" type="datetimeFigureOut">
              <a:rPr lang="en-US" smtClean="0"/>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2F990-7EB6-4F32-8917-B4C9A83A1FC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0E7954-F6F2-4200-80FC-1DB2EB19C38F}"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2F990-7EB6-4F32-8917-B4C9A83A1FCD}"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0E7954-F6F2-4200-80FC-1DB2EB19C38F}" type="datetimeFigureOut">
              <a:rPr lang="en-US" smtClean="0"/>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2F990-7EB6-4F32-8917-B4C9A83A1FC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C0E7954-F6F2-4200-80FC-1DB2EB19C38F}" type="datetimeFigureOut">
              <a:rPr lang="en-US" smtClean="0"/>
              <a:t>9/23/2020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F2F990-7EB6-4F32-8917-B4C9A83A1FCD}"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E7954-F6F2-4200-80FC-1DB2EB19C38F}" type="datetimeFigureOut">
              <a:rPr lang="en-US" smtClean="0"/>
              <a:t>9/23/2020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F2F990-7EB6-4F32-8917-B4C9A83A1FC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C0E7954-F6F2-4200-80FC-1DB2EB19C38F}" type="datetimeFigureOut">
              <a:rPr lang="en-US" smtClean="0"/>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F2F990-7EB6-4F32-8917-B4C9A83A1FC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C0E7954-F6F2-4200-80FC-1DB2EB19C38F}" type="datetimeFigureOut">
              <a:rPr lang="en-US" smtClean="0"/>
              <a:t>9/23/2020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0F2F990-7EB6-4F32-8917-B4C9A83A1FC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C0E7954-F6F2-4200-80FC-1DB2EB19C38F}" type="datetimeFigureOut">
              <a:rPr lang="en-US" smtClean="0"/>
              <a:t>9/23/2020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0F2F990-7EB6-4F32-8917-B4C9A83A1FC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Vitamin D and Prostate Cancer</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William B. Grant, PhD</a:t>
            </a:r>
          </a:p>
          <a:p>
            <a:r>
              <a:rPr lang="en-US" dirty="0" smtClean="0"/>
              <a:t>Sunlight, Nutrition and Health Research Center</a:t>
            </a:r>
          </a:p>
          <a:p>
            <a:r>
              <a:rPr lang="en-US" dirty="0" smtClean="0"/>
              <a:t>San Francisco</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latin typeface="Book Antiqua" pitchFamily="18" charset="0"/>
              </a:rPr>
              <a:t>Percent of Prostate Cancer Subjects with Increase in Positive Cores at Repeat Biopsy </a:t>
            </a:r>
            <a:endParaRPr lang="en-US" sz="3200" dirty="0"/>
          </a:p>
        </p:txBody>
      </p:sp>
      <p:pic>
        <p:nvPicPr>
          <p:cNvPr id="4" name="Picture 4"/>
          <p:cNvPicPr>
            <a:picLocks noGrp="1" noChangeAspect="1" noChangeArrowheads="1"/>
          </p:cNvPicPr>
          <p:nvPr>
            <p:ph idx="1"/>
          </p:nvPr>
        </p:nvPicPr>
        <p:blipFill>
          <a:blip r:embed="rId2" cstate="print"/>
          <a:srcRect/>
          <a:stretch>
            <a:fillRect/>
          </a:stretch>
        </p:blipFill>
        <p:spPr bwMode="auto">
          <a:xfrm>
            <a:off x="1917577" y="1481138"/>
            <a:ext cx="5308846" cy="452596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
            </a:r>
            <a:br>
              <a:rPr lang="en-US" dirty="0" smtClean="0"/>
            </a:br>
            <a:r>
              <a:rPr lang="en-US" dirty="0" smtClean="0"/>
              <a:t>Vitamin D3 supplementation at 4000 international units per day for one year results in a decrease of positive cores at repeat biopsy in subjects with low-risk prostate cancer under active surveillance.</a:t>
            </a:r>
          </a:p>
          <a:p>
            <a:r>
              <a:rPr lang="en-US" dirty="0" smtClean="0"/>
              <a:t>Marshall DT, Savage SJ, Garrett-Mayer E, Keane TE, Hollis BW, Horst RL, Ambrose LH, </a:t>
            </a:r>
            <a:r>
              <a:rPr lang="en-US" dirty="0" err="1" smtClean="0"/>
              <a:t>Kindy</a:t>
            </a:r>
            <a:r>
              <a:rPr lang="en-US" dirty="0" smtClean="0"/>
              <a:t> MS, </a:t>
            </a:r>
            <a:r>
              <a:rPr lang="en-US" dirty="0" err="1" smtClean="0"/>
              <a:t>Gattoni</a:t>
            </a:r>
            <a:r>
              <a:rPr lang="en-US" dirty="0" smtClean="0"/>
              <a:t>-Celli S.</a:t>
            </a:r>
          </a:p>
          <a:p>
            <a:r>
              <a:rPr lang="en-US" dirty="0" smtClean="0"/>
              <a:t>J </a:t>
            </a:r>
            <a:r>
              <a:rPr lang="en-US" dirty="0" err="1" smtClean="0"/>
              <a:t>Clin</a:t>
            </a:r>
            <a:r>
              <a:rPr lang="en-US" dirty="0" smtClean="0"/>
              <a:t> </a:t>
            </a:r>
            <a:r>
              <a:rPr lang="en-US" dirty="0" err="1" smtClean="0"/>
              <a:t>Endocrinol</a:t>
            </a:r>
            <a:r>
              <a:rPr lang="en-US" dirty="0" smtClean="0"/>
              <a:t> </a:t>
            </a:r>
            <a:r>
              <a:rPr lang="en-US" dirty="0" err="1" smtClean="0"/>
              <a:t>Metab</a:t>
            </a:r>
            <a:r>
              <a:rPr lang="en-US" dirty="0" smtClean="0"/>
              <a:t>. 2012;97(7):2315. </a:t>
            </a:r>
            <a:endParaRPr lang="en-US" dirty="0"/>
          </a:p>
        </p:txBody>
      </p:sp>
      <p:sp>
        <p:nvSpPr>
          <p:cNvPr id="3" name="Title 2"/>
          <p:cNvSpPr>
            <a:spLocks noGrp="1"/>
          </p:cNvSpPr>
          <p:nvPr>
            <p:ph type="title"/>
          </p:nvPr>
        </p:nvSpPr>
        <p:spPr/>
        <p:txBody>
          <a:bodyPr/>
          <a:lstStyle/>
          <a:p>
            <a:r>
              <a:rPr lang="en-US" dirty="0" smtClean="0"/>
              <a:t>Publication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Solar UVB Dose at the Surface Using NASA Satellite Instrument Data</a:t>
            </a:r>
            <a:endParaRPr lang="en-US" sz="3200" dirty="0"/>
          </a:p>
        </p:txBody>
      </p:sp>
      <p:pic>
        <p:nvPicPr>
          <p:cNvPr id="4" name="Content Placeholder 3" descr="dna_exp2.gif"/>
          <p:cNvPicPr>
            <a:picLocks noGrp="1" noChangeAspect="1"/>
          </p:cNvPicPr>
          <p:nvPr>
            <p:ph idx="1"/>
          </p:nvPr>
        </p:nvPicPr>
        <p:blipFill>
          <a:blip r:embed="rId2" cstate="print"/>
          <a:stretch>
            <a:fillRect/>
          </a:stretch>
        </p:blipFill>
        <p:spPr>
          <a:xfrm>
            <a:off x="2667000" y="2010569"/>
            <a:ext cx="3810000" cy="34671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Breast Cancer Mortality Rates, </a:t>
            </a:r>
            <a:br>
              <a:rPr lang="en-US" dirty="0" smtClean="0"/>
            </a:br>
            <a:r>
              <a:rPr lang="en-US" dirty="0" smtClean="0"/>
              <a:t>White Females, 1970-94</a:t>
            </a:r>
            <a:endParaRPr lang="en-US" dirty="0"/>
          </a:p>
        </p:txBody>
      </p:sp>
      <p:pic>
        <p:nvPicPr>
          <p:cNvPr id="4" name="Content Placeholder 3" descr="breswf71.gif"/>
          <p:cNvPicPr>
            <a:picLocks noGrp="1" noChangeAspect="1"/>
          </p:cNvPicPr>
          <p:nvPr>
            <p:ph idx="1"/>
          </p:nvPr>
        </p:nvPicPr>
        <p:blipFill>
          <a:blip r:embed="rId2" cstate="print"/>
          <a:stretch>
            <a:fillRect/>
          </a:stretch>
        </p:blipFill>
        <p:spPr>
          <a:xfrm>
            <a:off x="1575687" y="1481138"/>
            <a:ext cx="5992626" cy="4525962"/>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roswm70.gif"/>
          <p:cNvPicPr>
            <a:picLocks noGrp="1" noChangeAspect="1"/>
          </p:cNvPicPr>
          <p:nvPr>
            <p:ph idx="1"/>
          </p:nvPr>
        </p:nvPicPr>
        <p:blipFill>
          <a:blip r:embed="rId2" cstate="print"/>
          <a:stretch>
            <a:fillRect/>
          </a:stretch>
        </p:blipFill>
        <p:spPr>
          <a:xfrm>
            <a:off x="1575687" y="1481138"/>
            <a:ext cx="5992626" cy="4525962"/>
          </a:xfrm>
        </p:spPr>
      </p:pic>
      <p:sp>
        <p:nvSpPr>
          <p:cNvPr id="2" name="Title 1"/>
          <p:cNvSpPr>
            <a:spLocks noGrp="1"/>
          </p:cNvSpPr>
          <p:nvPr>
            <p:ph type="title"/>
          </p:nvPr>
        </p:nvSpPr>
        <p:spPr/>
        <p:txBody>
          <a:bodyPr>
            <a:normAutofit fontScale="90000"/>
          </a:bodyPr>
          <a:lstStyle/>
          <a:p>
            <a:r>
              <a:rPr lang="en-US" dirty="0" smtClean="0"/>
              <a:t>Prostate Cancer Mortality Rates, </a:t>
            </a:r>
            <a:br>
              <a:rPr lang="en-US" dirty="0" smtClean="0"/>
            </a:br>
            <a:r>
              <a:rPr lang="en-US" dirty="0" smtClean="0"/>
              <a:t>White Males, 1970-94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800" dirty="0" smtClean="0"/>
              <a:t>Circulating vitamin D concentration and risk of prostate cancer: a dose-response meta-analysis of prospective studies</a:t>
            </a:r>
            <a:endParaRPr lang="en-US" sz="2800" dirty="0"/>
          </a:p>
        </p:txBody>
      </p:sp>
      <p:pic>
        <p:nvPicPr>
          <p:cNvPr id="6" name="Content Placeholder 5" descr="https://www.dovepress.com/cr_data/article_fulltext/s149000/149325/img/TCRM-149325-F03.jpg"/>
          <p:cNvPicPr>
            <a:picLocks noGrp="1"/>
          </p:cNvPicPr>
          <p:nvPr>
            <p:ph idx="1"/>
          </p:nvPr>
        </p:nvPicPr>
        <p:blipFill>
          <a:blip r:embed="rId2" cstate="print"/>
          <a:srcRect/>
          <a:stretch>
            <a:fillRect/>
          </a:stretch>
        </p:blipFill>
        <p:spPr bwMode="auto">
          <a:xfrm>
            <a:off x="457200" y="1528177"/>
            <a:ext cx="8229600" cy="4431884"/>
          </a:xfrm>
          <a:prstGeom prst="rect">
            <a:avLst/>
          </a:prstGeom>
          <a:noFill/>
          <a:ln w="9525">
            <a:noFill/>
            <a:miter lim="800000"/>
            <a:headEnd/>
            <a:tailEnd/>
          </a:ln>
        </p:spPr>
      </p:pic>
      <p:sp>
        <p:nvSpPr>
          <p:cNvPr id="7" name="TextBox 6"/>
          <p:cNvSpPr txBox="1"/>
          <p:nvPr/>
        </p:nvSpPr>
        <p:spPr>
          <a:xfrm>
            <a:off x="4343400" y="5943600"/>
            <a:ext cx="3221613" cy="646331"/>
          </a:xfrm>
          <a:prstGeom prst="rect">
            <a:avLst/>
          </a:prstGeom>
          <a:noFill/>
        </p:spPr>
        <p:txBody>
          <a:bodyPr wrap="square" rtlCol="0">
            <a:spAutoFit/>
          </a:bodyPr>
          <a:lstStyle/>
          <a:p>
            <a:r>
              <a:rPr lang="en-US" dirty="0" err="1" smtClean="0"/>
              <a:t>Gao</a:t>
            </a:r>
            <a:r>
              <a:rPr lang="en-US" dirty="0" smtClean="0"/>
              <a:t>, </a:t>
            </a:r>
            <a:r>
              <a:rPr lang="en-US" dirty="0" err="1"/>
              <a:t>Ther</a:t>
            </a:r>
            <a:r>
              <a:rPr lang="en-US" dirty="0"/>
              <a:t> </a:t>
            </a:r>
            <a:r>
              <a:rPr lang="en-US" dirty="0" err="1"/>
              <a:t>Clin</a:t>
            </a:r>
            <a:r>
              <a:rPr lang="en-US" dirty="0"/>
              <a:t> Risk </a:t>
            </a:r>
            <a:r>
              <a:rPr lang="en-US" dirty="0" err="1"/>
              <a:t>Manag</a:t>
            </a:r>
            <a:endParaRPr lang="en-US" cap="small" dirty="0"/>
          </a:p>
          <a:p>
            <a:r>
              <a:rPr lang="en-US" dirty="0"/>
              <a:t>. 2018 Jan 9;14:95-104.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2700" dirty="0" smtClean="0"/>
              <a:t>Circulating vitamin D level and mortality in prostate cancer patients: a dose-response meta-analysis</a:t>
            </a:r>
            <a:endParaRPr lang="en-US" dirty="0"/>
          </a:p>
        </p:txBody>
      </p:sp>
      <p:pic>
        <p:nvPicPr>
          <p:cNvPr id="4" name="Content Placeholder 3" descr="https://www.ncbi.nlm.nih.gov/pmc/articles/instance/6240137/bin/EC-18-0283fig2.jpg"/>
          <p:cNvPicPr>
            <a:picLocks noGrp="1"/>
          </p:cNvPicPr>
          <p:nvPr>
            <p:ph idx="1"/>
          </p:nvPr>
        </p:nvPicPr>
        <p:blipFill>
          <a:blip r:embed="rId2" cstate="print"/>
          <a:srcRect/>
          <a:stretch>
            <a:fillRect/>
          </a:stretch>
        </p:blipFill>
        <p:spPr bwMode="auto">
          <a:xfrm>
            <a:off x="1752600" y="1676400"/>
            <a:ext cx="3423666" cy="4114799"/>
          </a:xfrm>
          <a:prstGeom prst="rect">
            <a:avLst/>
          </a:prstGeom>
          <a:noFill/>
          <a:ln w="9525">
            <a:noFill/>
            <a:miter lim="800000"/>
            <a:headEnd/>
            <a:tailEnd/>
          </a:ln>
        </p:spPr>
      </p:pic>
      <p:sp>
        <p:nvSpPr>
          <p:cNvPr id="5" name="TextBox 4"/>
          <p:cNvSpPr txBox="1"/>
          <p:nvPr/>
        </p:nvSpPr>
        <p:spPr>
          <a:xfrm>
            <a:off x="6019800" y="3124200"/>
            <a:ext cx="2951449" cy="923330"/>
          </a:xfrm>
          <a:prstGeom prst="rect">
            <a:avLst/>
          </a:prstGeom>
          <a:noFill/>
        </p:spPr>
        <p:txBody>
          <a:bodyPr wrap="none" rtlCol="0">
            <a:spAutoFit/>
          </a:bodyPr>
          <a:lstStyle/>
          <a:p>
            <a:r>
              <a:rPr lang="pt-BR" dirty="0"/>
              <a:t>Endocr </a:t>
            </a:r>
            <a:r>
              <a:rPr lang="pt-BR" dirty="0" smtClean="0"/>
              <a:t>Connect.</a:t>
            </a:r>
            <a:r>
              <a:rPr lang="pt-BR" dirty="0"/>
              <a:t> </a:t>
            </a:r>
            <a:endParaRPr lang="pt-BR" dirty="0" smtClean="0"/>
          </a:p>
          <a:p>
            <a:r>
              <a:rPr lang="pt-BR" dirty="0" smtClean="0"/>
              <a:t>2018;7(12</a:t>
            </a:r>
            <a:r>
              <a:rPr lang="pt-BR" dirty="0"/>
              <a:t>):R294-R303.</a:t>
            </a:r>
          </a:p>
          <a:p>
            <a:r>
              <a:rPr lang="pt-BR" dirty="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Calcium intakes &gt;2000 mg/d were associated with greater risk of total prostate cancer and lethal and high-grade cancers. These associations were attenuated and no longer statistically significant when phosphorus intake was adjusted for. Phosphorus intake was associated with greater risk of total, lethal, and high-grade cancers, independent of calcium and intakes of red meat, white meat, dairy, and fish. In latency analysis, calcium and phosphorus had independent effects for different time periods between exposure and diagnosis. Calcium intake was associated with an increased risk of advanced-stage and high-grade disease 12-16 y after exposure, whereas high phosphorus was associated with increased risk of advanced-stage and high-grade disease 0-8 y after exposure.</a:t>
            </a:r>
          </a:p>
          <a:p>
            <a:r>
              <a:rPr lang="en-US" dirty="0" smtClean="0"/>
              <a:t>Wilson et al. </a:t>
            </a:r>
            <a:r>
              <a:rPr lang="de-DE" dirty="0" smtClean="0"/>
              <a:t>Am J Clin Nutr. 2015;101(1):173-83</a:t>
            </a:r>
            <a:endParaRPr lang="en-US" dirty="0"/>
          </a:p>
        </p:txBody>
      </p:sp>
      <p:sp>
        <p:nvSpPr>
          <p:cNvPr id="3" name="Title 2"/>
          <p:cNvSpPr>
            <a:spLocks noGrp="1"/>
          </p:cNvSpPr>
          <p:nvPr>
            <p:ph type="title"/>
          </p:nvPr>
        </p:nvSpPr>
        <p:spPr/>
        <p:txBody>
          <a:bodyPr>
            <a:noAutofit/>
          </a:bodyPr>
          <a:lstStyle/>
          <a:p>
            <a:r>
              <a:rPr lang="en-US" sz="2800" dirty="0" smtClean="0"/>
              <a:t>Calcium and phosphorus intake and prostate cancer risk: a 24-y follow-up study</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47688" indent="-411163">
              <a:spcBef>
                <a:spcPct val="20000"/>
              </a:spcBef>
              <a:buFontTx/>
              <a:buChar char="•"/>
            </a:pPr>
            <a:r>
              <a:rPr lang="en-US" sz="2800" dirty="0" smtClean="0"/>
              <a:t>Stage 1 Prostate Cancer Patients, PSA &lt; 10 and Gleason Score &lt;6.</a:t>
            </a:r>
          </a:p>
          <a:p>
            <a:pPr marL="547688" indent="-411163">
              <a:spcBef>
                <a:spcPct val="20000"/>
              </a:spcBef>
              <a:buFontTx/>
              <a:buChar char="•"/>
            </a:pPr>
            <a:r>
              <a:rPr lang="en-US" sz="2800" dirty="0" smtClean="0"/>
              <a:t>These Guys are Watch and Wait.</a:t>
            </a:r>
          </a:p>
          <a:p>
            <a:pPr marL="547688" indent="-411163">
              <a:spcBef>
                <a:spcPct val="20000"/>
              </a:spcBef>
              <a:buFontTx/>
              <a:buChar char="•"/>
            </a:pPr>
            <a:r>
              <a:rPr lang="en-US" sz="2800" dirty="0" smtClean="0"/>
              <a:t>One Year Trial Getting 4,000 IU/d Vitamin D</a:t>
            </a:r>
            <a:r>
              <a:rPr lang="en-US" sz="2800" baseline="-25000" dirty="0" smtClean="0"/>
              <a:t>3</a:t>
            </a:r>
            <a:r>
              <a:rPr lang="en-US" sz="2800" dirty="0" smtClean="0"/>
              <a:t>.</a:t>
            </a:r>
          </a:p>
          <a:p>
            <a:pPr marL="547688" indent="-411163">
              <a:spcBef>
                <a:spcPct val="20000"/>
              </a:spcBef>
              <a:buFontTx/>
              <a:buChar char="•"/>
            </a:pPr>
            <a:r>
              <a:rPr lang="en-US" sz="2800" dirty="0" smtClean="0"/>
              <a:t>PSA was Measured.</a:t>
            </a:r>
          </a:p>
          <a:p>
            <a:pPr marL="547688" indent="-411163">
              <a:spcBef>
                <a:spcPct val="20000"/>
              </a:spcBef>
              <a:buFontTx/>
              <a:buChar char="•"/>
            </a:pPr>
            <a:r>
              <a:rPr lang="en-US" sz="2800" dirty="0" smtClean="0"/>
              <a:t>Prostate Biopsy at Diagnosis and Upon Exiting the Study.</a:t>
            </a:r>
          </a:p>
          <a:p>
            <a:endParaRPr lang="en-US" dirty="0"/>
          </a:p>
        </p:txBody>
      </p:sp>
      <p:sp>
        <p:nvSpPr>
          <p:cNvPr id="3" name="Title 2"/>
          <p:cNvSpPr>
            <a:spLocks noGrp="1"/>
          </p:cNvSpPr>
          <p:nvPr>
            <p:ph type="title"/>
          </p:nvPr>
        </p:nvSpPr>
        <p:spPr/>
        <p:txBody>
          <a:bodyPr>
            <a:normAutofit fontScale="90000"/>
          </a:bodyPr>
          <a:lstStyle/>
          <a:p>
            <a:r>
              <a:rPr lang="en-US" dirty="0" smtClean="0"/>
              <a:t>MUSC Prostate Cancer </a:t>
            </a:r>
            <a:br>
              <a:rPr lang="en-US" dirty="0" smtClean="0"/>
            </a:br>
            <a:r>
              <a:rPr lang="en-US" dirty="0" smtClean="0"/>
              <a:t>Intervention Trial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Positive Cores at Repeat Biopsy</a:t>
            </a:r>
            <a:endParaRPr lang="en-US" dirty="0"/>
          </a:p>
        </p:txBody>
      </p:sp>
      <p:pic>
        <p:nvPicPr>
          <p:cNvPr id="4" name="Picture 7"/>
          <p:cNvPicPr>
            <a:picLocks noGrp="1" noChangeAspect="1" noChangeArrowheads="1"/>
          </p:cNvPicPr>
          <p:nvPr>
            <p:ph idx="1"/>
          </p:nvPr>
        </p:nvPicPr>
        <p:blipFill>
          <a:blip r:embed="rId2" cstate="print"/>
          <a:srcRect/>
          <a:stretch>
            <a:fillRect/>
          </a:stretch>
        </p:blipFill>
        <p:spPr bwMode="auto">
          <a:xfrm>
            <a:off x="328715" y="1828800"/>
            <a:ext cx="3843373" cy="3276600"/>
          </a:xfrm>
          <a:prstGeom prst="rect">
            <a:avLst/>
          </a:prstGeom>
          <a:noFill/>
          <a:ln w="9525">
            <a:noFill/>
            <a:miter lim="800000"/>
            <a:headEnd/>
            <a:tailEnd/>
          </a:ln>
        </p:spPr>
      </p:pic>
      <p:pic>
        <p:nvPicPr>
          <p:cNvPr id="5" name="Picture 9"/>
          <p:cNvPicPr>
            <a:picLocks noChangeAspect="1" noChangeArrowheads="1"/>
          </p:cNvPicPr>
          <p:nvPr/>
        </p:nvPicPr>
        <p:blipFill>
          <a:blip r:embed="rId3" cstate="print"/>
          <a:srcRect/>
          <a:stretch>
            <a:fillRect/>
          </a:stretch>
        </p:blipFill>
        <p:spPr bwMode="auto">
          <a:xfrm>
            <a:off x="4953000" y="1828800"/>
            <a:ext cx="3602008" cy="332376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98</TotalTime>
  <Words>294</Words>
  <Application>Microsoft Office PowerPoint</Application>
  <PresentationFormat>On-screen Show (4:3)</PresentationFormat>
  <Paragraphs>29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Book Antiqua</vt:lpstr>
      <vt:lpstr>Lucida Sans Unicode</vt:lpstr>
      <vt:lpstr>Verdana</vt:lpstr>
      <vt:lpstr>Wingdings 2</vt:lpstr>
      <vt:lpstr>Wingdings 3</vt:lpstr>
      <vt:lpstr>Concourse</vt:lpstr>
      <vt:lpstr>Vitamin D and Prostate Cancer</vt:lpstr>
      <vt:lpstr>Solar UVB Dose at the Surface Using NASA Satellite Instrument Data</vt:lpstr>
      <vt:lpstr>Breast Cancer Mortality Rates,  White Females, 1970-94</vt:lpstr>
      <vt:lpstr>Prostate Cancer Mortality Rates,  White Males, 1970-94</vt:lpstr>
      <vt:lpstr>Circulating vitamin D concentration and risk of prostate cancer: a dose-response meta-analysis of prospective studies</vt:lpstr>
      <vt:lpstr>Circulating vitamin D level and mortality in prostate cancer patients: a dose-response meta-analysis</vt:lpstr>
      <vt:lpstr>Calcium and phosphorus intake and prostate cancer risk: a 24-y follow-up study</vt:lpstr>
      <vt:lpstr>MUSC Prostate Cancer  Intervention Trial</vt:lpstr>
      <vt:lpstr>Positive Cores at Repeat Biopsy</vt:lpstr>
      <vt:lpstr>Percent of Prostate Cancer Subjects with Increase in Positive Cores at Repeat Biopsy </vt:lpstr>
      <vt:lpstr>Publication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Ken Malik</cp:lastModifiedBy>
  <cp:revision>11</cp:revision>
  <dcterms:created xsi:type="dcterms:W3CDTF">2020-09-22T00:51:21Z</dcterms:created>
  <dcterms:modified xsi:type="dcterms:W3CDTF">2020-09-24T03:34:07Z</dcterms:modified>
</cp:coreProperties>
</file>